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256" r:id="rId2"/>
    <p:sldId id="293" r:id="rId3"/>
    <p:sldId id="290" r:id="rId4"/>
    <p:sldId id="292" r:id="rId5"/>
    <p:sldId id="291" r:id="rId6"/>
    <p:sldId id="267" r:id="rId7"/>
    <p:sldId id="268" r:id="rId8"/>
    <p:sldId id="271" r:id="rId9"/>
    <p:sldId id="270" r:id="rId10"/>
    <p:sldId id="272" r:id="rId11"/>
    <p:sldId id="273" r:id="rId12"/>
    <p:sldId id="258" r:id="rId13"/>
    <p:sldId id="260" r:id="rId14"/>
    <p:sldId id="261" r:id="rId15"/>
    <p:sldId id="265" r:id="rId16"/>
    <p:sldId id="263" r:id="rId17"/>
    <p:sldId id="264" r:id="rId18"/>
    <p:sldId id="289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2T19:53:45.756"/>
    </inkml:context>
    <inkml:brush xml:id="br0">
      <inkml:brushProperty name="width" value="0.1" units="cm"/>
      <inkml:brushProperty name="height" value="0.1" units="cm"/>
      <inkml:brushProperty name="color" value="#BB5B18"/>
      <inkml:brushProperty name="inkEffects" value="bronze"/>
      <inkml:brushProperty name="anchorX" value="0"/>
      <inkml:brushProperty name="anchorY" value="0"/>
      <inkml:brushProperty name="scaleFactor" value="0.5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2T19:54:24.467"/>
    </inkml:context>
    <inkml:brush xml:id="br0">
      <inkml:brushProperty name="width" value="0.1" units="cm"/>
      <inkml:brushProperty name="height" value="0.1" units="cm"/>
      <inkml:brushProperty name="color" value="#BB5B18"/>
      <inkml:brushProperty name="inkEffects" value="bronze"/>
      <inkml:brushProperty name="anchorX" value="-4537.89355"/>
      <inkml:brushProperty name="anchorY" value="-5802.25732"/>
      <inkml:brushProperty name="scaleFactor" value="0.5"/>
    </inkml:brush>
  </inkml:definitions>
  <inkml:trace contextRef="#ctx0" brushRef="#br0">0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2T19:54:59.462"/>
    </inkml:context>
    <inkml:brush xml:id="br0">
      <inkml:brushProperty name="width" value="0.1" units="cm"/>
      <inkml:brushProperty name="height" value="0.1" units="cm"/>
      <inkml:brushProperty name="color" value="#BB5B18"/>
      <inkml:brushProperty name="inkEffects" value="bronze"/>
      <inkml:brushProperty name="anchorX" value="-11143.95703"/>
      <inkml:brushProperty name="anchorY" value="-11326.56055"/>
      <inkml:brushProperty name="scaleFactor" value="0.5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2T19:53:46.999"/>
    </inkml:context>
    <inkml:brush xml:id="br0">
      <inkml:brushProperty name="width" value="0.1" units="cm"/>
      <inkml:brushProperty name="height" value="0.1" units="cm"/>
      <inkml:brushProperty name="color" value="#BB5B18"/>
      <inkml:brushProperty name="inkEffects" value="bronze"/>
      <inkml:brushProperty name="anchorX" value="-1270"/>
      <inkml:brushProperty name="anchorY" value="-1270"/>
      <inkml:brushProperty name="scaleFactor" value="0.5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2T19:53:48.789"/>
    </inkml:context>
    <inkml:brush xml:id="br0">
      <inkml:brushProperty name="width" value="0.1" units="cm"/>
      <inkml:brushProperty name="height" value="0.1" units="cm"/>
      <inkml:brushProperty name="color" value="#BB5B18"/>
      <inkml:brushProperty name="inkEffects" value="bronze"/>
      <inkml:brushProperty name="anchorX" value="-2540"/>
      <inkml:brushProperty name="anchorY" value="-2540"/>
      <inkml:brushProperty name="scaleFactor" value="0.5"/>
    </inkml:brush>
  </inkml:definitions>
  <inkml:trace contextRef="#ctx0" brushRef="#br0">1 0 24575,'0'0'0,"6"0"0,3 8 0,-1 7 0,6 1 0,6 13 0,-2 12 0,5 6 0,4 8 0,-4 8 0,11 13 0,2 5 0,-5 2 0,-6-8 0,0-1 0,1-17 0,-5-7 0,-5-9 0,-6-3 0,-3-2 0,4-9 0,-3 1 0,0-8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2T19:53:52.343"/>
    </inkml:context>
    <inkml:brush xml:id="br0">
      <inkml:brushProperty name="width" value="0.1" units="cm"/>
      <inkml:brushProperty name="height" value="0.1" units="cm"/>
      <inkml:brushProperty name="color" value="#BB5B18"/>
      <inkml:brushProperty name="inkEffects" value="bronze"/>
      <inkml:brushProperty name="anchorX" value="-4216.17188"/>
      <inkml:brushProperty name="anchorY" value="-4769.646"/>
      <inkml:brushProperty name="scaleFactor" value="0.5"/>
    </inkml:brush>
  </inkml:definitions>
  <inkml:trace contextRef="#ctx0" brushRef="#br0">1422 500 24575,'0'0'0,"-7"0"0,-9 0 0,-7 0 0,-7 0 0,-4 0 0,-3 0 0,-2 0 0,-1 0 0,1 0 0,0 0 0,0 0 0,1 0 0,-1 0 0,1 0 0,0 0 0,0 0 0,8-7 0,0-1 0,0-8 0,-2 2 0,-1 2 0,-2-5 0,-1 3 0,-1 2 0,-1 4 0,7-5 0,1 3 0,0-6 0,-2 1 0,-2 3 0,-1-4 0,-2 3 0,0-6 0,-1-4 0,8-5 0,-1 3 0,1 5 0,6-1 0,-2 4 0,6-2 0,-2 3 0,5-4 0,-4-4 0,-3 4 0,3-5 0,5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2T19:53:55.959"/>
    </inkml:context>
    <inkml:brush xml:id="br0">
      <inkml:brushProperty name="width" value="0.1" units="cm"/>
      <inkml:brushProperty name="height" value="0.1" units="cm"/>
      <inkml:brushProperty name="color" value="#BB5B18"/>
      <inkml:brushProperty name="inkEffects" value="bronze"/>
      <inkml:brushProperty name="anchorX" value="-1524.80518"/>
      <inkml:brushProperty name="anchorY" value="-2999.73853"/>
      <inkml:brushProperty name="scaleFactor" value="0.5"/>
    </inkml:brush>
  </inkml:definitions>
  <inkml:trace contextRef="#ctx0" brushRef="#br0">797 906 24575,'0'0'0,"-6"0"0,-3-8 0,-6-8 0,-7-14 0,2-7 0,-5-5 0,5-2 0,-4 8 0,5 2 0,-3 8 0,4-7 0,-3 6 0,4-2 0,-3-2 0,3-1 0,3-2 0,-2 5 0,-5 0 0,2-1 0,-3 6 0,3-2 0,5-2 0,-4 6 0,4-3 0,-5 5 0,-3 5 0,2-2 0,-4 4 0,-3-5 0,4-5 0,-3 3 0,-2 4 0,5-3 0,-3 4 0,-2 3 0,5-4 0,-2 4 0,-3 2 0,5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2T19:53:57.529"/>
    </inkml:context>
    <inkml:brush xml:id="br0">
      <inkml:brushProperty name="width" value="0.1" units="cm"/>
      <inkml:brushProperty name="height" value="0.1" units="cm"/>
      <inkml:brushProperty name="color" value="#BB5B18"/>
      <inkml:brushProperty name="inkEffects" value="bronze"/>
      <inkml:brushProperty name="anchorX" value="542.10681"/>
      <inkml:brushProperty name="anchorY" value="-824.81323"/>
      <inkml:brushProperty name="scaleFactor" value="0.5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2T19:53:57.868"/>
    </inkml:context>
    <inkml:brush xml:id="br0">
      <inkml:brushProperty name="width" value="0.1" units="cm"/>
      <inkml:brushProperty name="height" value="0.1" units="cm"/>
      <inkml:brushProperty name="color" value="#BB5B18"/>
      <inkml:brushProperty name="inkEffects" value="bronze"/>
      <inkml:brushProperty name="anchorX" value="-727.89325"/>
      <inkml:brushProperty name="anchorY" value="-2094.81323"/>
      <inkml:brushProperty name="scaleFactor" value="0.5"/>
    </inkml:brush>
  </inkml:definitions>
  <inkml:trace contextRef="#ctx0" brushRef="#br0">0 103 24575,'0'0'0,"0"-6"0,0-11 0,0-6 0,0-6 0,0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2T19:54:03.415"/>
    </inkml:context>
    <inkml:brush xml:id="br0">
      <inkml:brushProperty name="width" value="0.1" units="cm"/>
      <inkml:brushProperty name="height" value="0.1" units="cm"/>
      <inkml:brushProperty name="color" value="#BB5B18"/>
      <inkml:brushProperty name="inkEffects" value="bronze"/>
      <inkml:brushProperty name="anchorX" value="-1997.89331"/>
      <inkml:brushProperty name="anchorY" value="-3262.25732"/>
      <inkml:brushProperty name="scaleFactor" value="0.5"/>
    </inkml:brush>
  </inkml:definitions>
  <inkml:trace contextRef="#ctx0" brushRef="#br0">0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2T19:54:05.796"/>
    </inkml:context>
    <inkml:brush xml:id="br0">
      <inkml:brushProperty name="width" value="0.1" units="cm"/>
      <inkml:brushProperty name="height" value="0.1" units="cm"/>
      <inkml:brushProperty name="color" value="#BB5B18"/>
      <inkml:brushProperty name="inkEffects" value="bronze"/>
      <inkml:brushProperty name="anchorX" value="-3267.89331"/>
      <inkml:brushProperty name="anchorY" value="-4532.25732"/>
      <inkml:brushProperty name="scaleFactor" value="0.5"/>
    </inkml:brush>
  </inkml:definitions>
  <inkml:trace contextRef="#ctx0" brushRef="#br0">1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0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5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9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4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2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5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6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12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6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693" r:id="rId6"/>
    <p:sldLayoutId id="2147483689" r:id="rId7"/>
    <p:sldLayoutId id="2147483690" r:id="rId8"/>
    <p:sldLayoutId id="2147483691" r:id="rId9"/>
    <p:sldLayoutId id="2147483692" r:id="rId10"/>
    <p:sldLayoutId id="214748369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aZrt3CvNR4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40.png"/><Relationship Id="rId18" Type="http://schemas.openxmlformats.org/officeDocument/2006/relationships/customXml" Target="../ink/ink8.xml"/><Relationship Id="rId26" Type="http://schemas.openxmlformats.org/officeDocument/2006/relationships/image" Target="../media/image13.png"/><Relationship Id="rId3" Type="http://schemas.openxmlformats.org/officeDocument/2006/relationships/image" Target="../media/image9.png"/><Relationship Id="rId21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customXml" Target="../ink/ink5.xml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2" Type="http://schemas.openxmlformats.org/officeDocument/2006/relationships/image" Target="../media/image7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30.png"/><Relationship Id="rId24" Type="http://schemas.openxmlformats.org/officeDocument/2006/relationships/customXml" Target="../ink/ink11.xml"/><Relationship Id="rId5" Type="http://schemas.openxmlformats.org/officeDocument/2006/relationships/image" Target="../media/image10.png"/><Relationship Id="rId15" Type="http://schemas.openxmlformats.org/officeDocument/2006/relationships/image" Target="../media/image150.png"/><Relationship Id="rId23" Type="http://schemas.openxmlformats.org/officeDocument/2006/relationships/image" Target="../media/image19.png"/><Relationship Id="rId10" Type="http://schemas.openxmlformats.org/officeDocument/2006/relationships/customXml" Target="../ink/ink4.xml"/><Relationship Id="rId19" Type="http://schemas.openxmlformats.org/officeDocument/2006/relationships/image" Target="../media/image17.png"/><Relationship Id="rId4" Type="http://schemas.openxmlformats.org/officeDocument/2006/relationships/customXml" Target="../ink/ink1.xml"/><Relationship Id="rId9" Type="http://schemas.openxmlformats.org/officeDocument/2006/relationships/image" Target="../media/image12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5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724D062-481B-A902-0C02-9CEF818BB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88" y="320041"/>
            <a:ext cx="6707084" cy="3892668"/>
          </a:xfrm>
        </p:spPr>
        <p:txBody>
          <a:bodyPr>
            <a:normAutofit/>
          </a:bodyPr>
          <a:lstStyle/>
          <a:p>
            <a:r>
              <a:rPr lang="pl-PL" dirty="0"/>
              <a:t>huba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2B2CD72-478A-0635-03DE-E170F8751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>
            <a:normAutofit/>
          </a:bodyPr>
          <a:lstStyle/>
          <a:p>
            <a:r>
              <a:rPr lang="pl-PL" dirty="0"/>
              <a:t>Warsztaty MYKOTEKA 2022</a:t>
            </a:r>
          </a:p>
        </p:txBody>
      </p:sp>
      <p:sp>
        <p:nvSpPr>
          <p:cNvPr id="46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34D66"/>
          </a:solidFill>
          <a:ln w="38100" cap="rnd">
            <a:solidFill>
              <a:srgbClr val="C34D6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Obraz zawierający zewnętrzne, trawa, kufer&#10;&#10;Opis wygenerowany automatycznie">
            <a:extLst>
              <a:ext uri="{FF2B5EF4-FFF2-40B4-BE49-F238E27FC236}">
                <a16:creationId xmlns:a16="http://schemas.microsoft.com/office/drawing/2014/main" id="{85B19140-4CC1-9B92-2330-B374C6014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02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2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AADB64-856D-1E86-9261-C7D4F918C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</a:t>
            </a:r>
            <a:r>
              <a:rPr lang="pl-PL" dirty="0" err="1"/>
              <a:t>sie</a:t>
            </a:r>
            <a:r>
              <a:rPr lang="pl-PL" dirty="0"/>
              <a:t>, przenosi? Co dokonuje ataku?</a:t>
            </a:r>
          </a:p>
        </p:txBody>
      </p:sp>
      <p:pic>
        <p:nvPicPr>
          <p:cNvPr id="4" name="Multimedia online 3" title="Spores Dispersal of Fungi">
            <a:hlinkClick r:id="" action="ppaction://media"/>
            <a:extLst>
              <a:ext uri="{FF2B5EF4-FFF2-40B4-BE49-F238E27FC236}">
                <a16:creationId xmlns:a16="http://schemas.microsoft.com/office/drawing/2014/main" id="{6358FC7D-DAD3-D40B-AEE5-13C7AE9FA81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32038" y="1928813"/>
            <a:ext cx="7527925" cy="425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3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FUNGIFRIDAY The common split gill; Schizophyllum commune">
            <a:extLst>
              <a:ext uri="{FF2B5EF4-FFF2-40B4-BE49-F238E27FC236}">
                <a16:creationId xmlns:a16="http://schemas.microsoft.com/office/drawing/2014/main" id="{8688CF8A-934F-F3A5-8824-3487F58D71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" b="2086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4106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8876014-3A0C-4401-9409-22E4BF9D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Gdzie tworza, sie, zarodniki?</a:t>
            </a:r>
          </a:p>
        </p:txBody>
      </p:sp>
    </p:spTree>
    <p:extLst>
      <p:ext uri="{BB962C8B-B14F-4D97-AF65-F5344CB8AC3E}">
        <p14:creationId xmlns:p14="http://schemas.microsoft.com/office/powerpoint/2010/main" val="4067553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6C0C8F-F8BC-2F56-9965-B29967156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Zla</a:t>
            </a:r>
            <a:r>
              <a:rPr lang="pl-PL" dirty="0"/>
              <a:t> HUBA?</a:t>
            </a:r>
          </a:p>
        </p:txBody>
      </p:sp>
      <p:pic>
        <p:nvPicPr>
          <p:cNvPr id="5" name="Symbol zastępczy zawartości 4" descr="Obraz zawierający drzewo, zewnętrzne, grzyb, drewno&#10;&#10;Opis wygenerowany automatycznie">
            <a:extLst>
              <a:ext uri="{FF2B5EF4-FFF2-40B4-BE49-F238E27FC236}">
                <a16:creationId xmlns:a16="http://schemas.microsoft.com/office/drawing/2014/main" id="{14082563-2447-98F4-6111-52CBFC6E0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88" y="1844406"/>
            <a:ext cx="3686239" cy="4914985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3FF98A1-514F-D78F-C6AB-899DD6C57B14}"/>
              </a:ext>
            </a:extLst>
          </p:cNvPr>
          <p:cNvSpPr txBox="1"/>
          <p:nvPr/>
        </p:nvSpPr>
        <p:spPr>
          <a:xfrm>
            <a:off x="1072896" y="63739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52405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5AB4A6-A0A0-0435-3E25-627AA4E8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Rozklad</a:t>
            </a:r>
            <a:r>
              <a:rPr lang="pl-PL" dirty="0"/>
              <a:t> </a:t>
            </a:r>
            <a:r>
              <a:rPr lang="pl-PL" dirty="0" err="1"/>
              <a:t>bruntany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6EB7D2-B8B1-4B4E-ACD8-22F26B6B0A3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76400" y="551117"/>
            <a:ext cx="10515600" cy="671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600" dirty="0"/>
              <a:t>,</a:t>
            </a:r>
          </a:p>
        </p:txBody>
      </p:sp>
      <p:pic>
        <p:nvPicPr>
          <p:cNvPr id="5" name="Obraz 4" descr="Obraz zawierający kratka wentylacyjna&#10;&#10;Opis wygenerowany automatycznie">
            <a:extLst>
              <a:ext uri="{FF2B5EF4-FFF2-40B4-BE49-F238E27FC236}">
                <a16:creationId xmlns:a16="http://schemas.microsoft.com/office/drawing/2014/main" id="{13187D2C-EE40-7A55-AF3C-AFEF6F54E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01" y="1876680"/>
            <a:ext cx="6560234" cy="492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39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44CE17-CD66-0CCD-5A58-D481AA42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RozkLad</a:t>
            </a:r>
            <a:r>
              <a:rPr lang="pl-PL" dirty="0"/>
              <a:t> </a:t>
            </a:r>
            <a:r>
              <a:rPr lang="pl-PL" dirty="0" err="1"/>
              <a:t>bialy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1A8674C-9C07-3296-4B86-1223D19B39BE}"/>
              </a:ext>
            </a:extLst>
          </p:cNvPr>
          <p:cNvSpPr txBox="1"/>
          <p:nvPr/>
        </p:nvSpPr>
        <p:spPr>
          <a:xfrm>
            <a:off x="1731264" y="63739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/>
              <a:t>,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22FD66E-FAC6-6781-D886-35AA0AA2AD08}"/>
              </a:ext>
            </a:extLst>
          </p:cNvPr>
          <p:cNvSpPr txBox="1"/>
          <p:nvPr/>
        </p:nvSpPr>
        <p:spPr>
          <a:xfrm>
            <a:off x="3096768" y="63739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/>
              <a:t>,</a:t>
            </a:r>
          </a:p>
        </p:txBody>
      </p:sp>
      <p:pic>
        <p:nvPicPr>
          <p:cNvPr id="7" name="Symbol zastępczy zawartości 6" descr="Obraz zawierający skała, drewno&#10;&#10;Opis wygenerowany automatycznie">
            <a:extLst>
              <a:ext uri="{FF2B5EF4-FFF2-40B4-BE49-F238E27FC236}">
                <a16:creationId xmlns:a16="http://schemas.microsoft.com/office/drawing/2014/main" id="{75EE88DC-3457-26CF-DD87-F083BD1D2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5" y="1878935"/>
            <a:ext cx="6548373" cy="4911280"/>
          </a:xfrm>
        </p:spPr>
      </p:pic>
    </p:spTree>
    <p:extLst>
      <p:ext uri="{BB962C8B-B14F-4D97-AF65-F5344CB8AC3E}">
        <p14:creationId xmlns:p14="http://schemas.microsoft.com/office/powerpoint/2010/main" val="2957106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E57F11-B6A6-687E-983B-291234C33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Huba </a:t>
            </a:r>
            <a:r>
              <a:rPr lang="pl-PL" dirty="0" err="1"/>
              <a:t>pozytki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3F085F-E9CB-6EE5-55D1-0E7E131A5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sz="4000" dirty="0"/>
              <a:t>Która huba jest miernikiem wartości drewna na którym rośnie? </a:t>
            </a:r>
          </a:p>
          <a:p>
            <a:pPr lvl="1"/>
            <a:r>
              <a:rPr lang="pl-PL" sz="4000" dirty="0"/>
              <a:t>Żagwica </a:t>
            </a:r>
            <a:r>
              <a:rPr lang="pl-PL" sz="4000" i="1" dirty="0" err="1"/>
              <a:t>Grifola</a:t>
            </a:r>
            <a:r>
              <a:rPr lang="pl-PL" sz="4000" dirty="0"/>
              <a:t>, ozorek </a:t>
            </a:r>
            <a:r>
              <a:rPr lang="pl-PL" sz="4000" i="1" dirty="0" err="1"/>
              <a:t>Fistulina</a:t>
            </a:r>
            <a:endParaRPr lang="pl-PL" sz="4000" i="1" dirty="0"/>
          </a:p>
          <a:p>
            <a:r>
              <a:rPr lang="pl-PL" sz="4000" dirty="0"/>
              <a:t>Która huba służy do produkcji lekarstw? </a:t>
            </a:r>
          </a:p>
          <a:p>
            <a:pPr lvl="1"/>
            <a:r>
              <a:rPr lang="pl-PL" sz="4000" dirty="0"/>
              <a:t>Wrośniak </a:t>
            </a:r>
            <a:r>
              <a:rPr lang="pl-PL" sz="4000" i="1" dirty="0" err="1"/>
              <a:t>Trametes</a:t>
            </a:r>
            <a:r>
              <a:rPr lang="pl-PL" sz="4000" dirty="0"/>
              <a:t> i inne</a:t>
            </a:r>
          </a:p>
          <a:p>
            <a:r>
              <a:rPr lang="pl-PL" sz="4000" dirty="0"/>
              <a:t>Która huba służy jako czysta gaza (w sytuacji gdy nie ma środków opatrunkowych) ? </a:t>
            </a:r>
          </a:p>
          <a:p>
            <a:pPr lvl="1"/>
            <a:r>
              <a:rPr lang="pl-PL" sz="4000" dirty="0"/>
              <a:t> </a:t>
            </a:r>
            <a:r>
              <a:rPr lang="pl-PL" sz="4000" dirty="0" err="1"/>
              <a:t>Białoporek</a:t>
            </a:r>
            <a:r>
              <a:rPr lang="pl-PL" sz="4000" dirty="0"/>
              <a:t> brzozowy </a:t>
            </a:r>
            <a:r>
              <a:rPr lang="pl-PL" sz="4000" i="1" dirty="0" err="1"/>
              <a:t>Fomitopsis</a:t>
            </a:r>
            <a:r>
              <a:rPr lang="pl-PL" sz="4000" i="1" dirty="0"/>
              <a:t> </a:t>
            </a:r>
            <a:r>
              <a:rPr lang="pl-PL" sz="4000" i="1" dirty="0" err="1"/>
              <a:t>betulinus</a:t>
            </a:r>
            <a:endParaRPr lang="pl-PL" sz="4000" i="1" dirty="0"/>
          </a:p>
          <a:p>
            <a:r>
              <a:rPr lang="pl-PL" sz="4000" dirty="0"/>
              <a:t>Która huba posłużyła do tworzenia nakrycia głowy? </a:t>
            </a:r>
          </a:p>
          <a:p>
            <a:pPr lvl="1"/>
            <a:r>
              <a:rPr lang="pl-PL" sz="4000" dirty="0" err="1"/>
              <a:t>Hubiak</a:t>
            </a:r>
            <a:r>
              <a:rPr lang="pl-PL" sz="4000" dirty="0"/>
              <a:t> </a:t>
            </a:r>
            <a:r>
              <a:rPr lang="pl-PL" sz="4000" i="1" dirty="0" err="1"/>
              <a:t>Fomes</a:t>
            </a:r>
            <a:r>
              <a:rPr lang="pl-PL" sz="4000" i="1" dirty="0"/>
              <a:t> </a:t>
            </a:r>
            <a:r>
              <a:rPr lang="pl-PL" sz="4000" i="1" dirty="0" err="1"/>
              <a:t>fomentaris</a:t>
            </a:r>
            <a:endParaRPr lang="pl-PL" sz="4000" i="1" dirty="0"/>
          </a:p>
          <a:p>
            <a:r>
              <a:rPr lang="pl-PL" sz="4000" dirty="0"/>
              <a:t>Która huba służy do porozumiewania się w lesie? </a:t>
            </a:r>
          </a:p>
          <a:p>
            <a:pPr lvl="1"/>
            <a:r>
              <a:rPr lang="pl-PL" sz="4000" dirty="0" err="1"/>
              <a:t>Lakownica</a:t>
            </a:r>
            <a:r>
              <a:rPr lang="pl-PL" sz="4000" dirty="0"/>
              <a:t> </a:t>
            </a:r>
            <a:r>
              <a:rPr lang="pl-PL" sz="4000" i="1" dirty="0" err="1"/>
              <a:t>Ganoderma</a:t>
            </a:r>
            <a:endParaRPr lang="pl-PL" sz="4000" i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7357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CBE74C-C7B7-38E5-081D-9AB96E442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Który grzyb na którym drzewie?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C43776-B350-95EE-EA95-433808A26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72" y="2039112"/>
            <a:ext cx="10515600" cy="4251960"/>
          </a:xfrm>
        </p:spPr>
        <p:txBody>
          <a:bodyPr>
            <a:normAutofit fontScale="25000" lnSpcReduction="20000"/>
          </a:bodyPr>
          <a:lstStyle/>
          <a:p>
            <a:r>
              <a:rPr lang="pl-PL" sz="11200" dirty="0" err="1"/>
              <a:t>Błyskoporek</a:t>
            </a:r>
            <a:r>
              <a:rPr lang="pl-PL" sz="11200" dirty="0"/>
              <a:t> podkorowy </a:t>
            </a:r>
            <a:r>
              <a:rPr lang="pl-PL" sz="11200" i="1" dirty="0" err="1"/>
              <a:t>Inonotus</a:t>
            </a:r>
            <a:r>
              <a:rPr lang="pl-PL" sz="11200" i="1" dirty="0"/>
              <a:t> </a:t>
            </a:r>
            <a:r>
              <a:rPr lang="pl-PL" sz="11200" i="1" dirty="0" err="1"/>
              <a:t>obliquus</a:t>
            </a:r>
            <a:r>
              <a:rPr lang="pl-PL" sz="11200" i="1" dirty="0"/>
              <a:t>: </a:t>
            </a:r>
            <a:r>
              <a:rPr lang="pl-PL" sz="11200" dirty="0"/>
              <a:t>brzoza</a:t>
            </a:r>
          </a:p>
          <a:p>
            <a:r>
              <a:rPr lang="pl-PL" sz="11200" dirty="0" err="1"/>
              <a:t>Hubiak</a:t>
            </a:r>
            <a:r>
              <a:rPr lang="pl-PL" sz="11200" dirty="0"/>
              <a:t> pospolity </a:t>
            </a:r>
            <a:r>
              <a:rPr lang="pl-PL" sz="11200" i="1" dirty="0" err="1"/>
              <a:t>Fomes</a:t>
            </a:r>
            <a:r>
              <a:rPr lang="pl-PL" sz="11200" i="1" dirty="0"/>
              <a:t> </a:t>
            </a:r>
            <a:r>
              <a:rPr lang="pl-PL" sz="11200" i="1" dirty="0" err="1"/>
              <a:t>fomentarius</a:t>
            </a:r>
            <a:r>
              <a:rPr lang="pl-PL" sz="11200" i="1" dirty="0"/>
              <a:t> : </a:t>
            </a:r>
            <a:r>
              <a:rPr lang="pl-PL" sz="11200" dirty="0"/>
              <a:t>różne liściaste </a:t>
            </a:r>
          </a:p>
          <a:p>
            <a:r>
              <a:rPr lang="pl-PL" sz="11200" dirty="0"/>
              <a:t>Gmatwek dębowy </a:t>
            </a:r>
            <a:r>
              <a:rPr lang="pl-PL" sz="11200" i="1" dirty="0" err="1"/>
              <a:t>Daedalea</a:t>
            </a:r>
            <a:r>
              <a:rPr lang="pl-PL" sz="11200" i="1" dirty="0"/>
              <a:t> </a:t>
            </a:r>
            <a:r>
              <a:rPr lang="pl-PL" sz="11200" i="1" dirty="0" err="1"/>
              <a:t>quercina</a:t>
            </a:r>
            <a:r>
              <a:rPr lang="pl-PL" sz="11200" i="1" dirty="0"/>
              <a:t> : </a:t>
            </a:r>
            <a:r>
              <a:rPr lang="pl-PL" sz="11200" dirty="0"/>
              <a:t>dęby</a:t>
            </a:r>
          </a:p>
          <a:p>
            <a:r>
              <a:rPr lang="pl-PL" sz="11200" dirty="0" err="1"/>
              <a:t>Gmatwica</a:t>
            </a:r>
            <a:r>
              <a:rPr lang="pl-PL" sz="11200" dirty="0"/>
              <a:t> pospolita </a:t>
            </a:r>
            <a:r>
              <a:rPr lang="pl-PL" sz="11200" i="1" dirty="0" err="1"/>
              <a:t>Daedaleopsis</a:t>
            </a:r>
            <a:r>
              <a:rPr lang="pl-PL" sz="11200" i="1" dirty="0"/>
              <a:t> </a:t>
            </a:r>
            <a:r>
              <a:rPr lang="pl-PL" sz="11200" i="1" dirty="0" err="1"/>
              <a:t>confragosa</a:t>
            </a:r>
            <a:r>
              <a:rPr lang="pl-PL" sz="11200" i="1" dirty="0"/>
              <a:t>: </a:t>
            </a:r>
            <a:r>
              <a:rPr lang="pl-PL" sz="11200" dirty="0"/>
              <a:t>różne liściaste, w szczególności wierzba iwa</a:t>
            </a:r>
          </a:p>
          <a:p>
            <a:r>
              <a:rPr lang="pl-PL" sz="11200" dirty="0"/>
              <a:t>Wrośniak pospolity </a:t>
            </a:r>
            <a:r>
              <a:rPr lang="pl-PL" sz="11200" i="1" dirty="0" err="1"/>
              <a:t>Trametes</a:t>
            </a:r>
            <a:r>
              <a:rPr lang="pl-PL" sz="11200" i="1" dirty="0"/>
              <a:t> </a:t>
            </a:r>
            <a:r>
              <a:rPr lang="pl-PL" sz="11200" i="1" dirty="0" err="1"/>
              <a:t>versicolor</a:t>
            </a:r>
            <a:r>
              <a:rPr lang="pl-PL" sz="11200" dirty="0"/>
              <a:t>: różne liściaste</a:t>
            </a:r>
          </a:p>
          <a:p>
            <a:r>
              <a:rPr lang="pl-PL" sz="11200" dirty="0" err="1"/>
              <a:t>Żółciak</a:t>
            </a:r>
            <a:r>
              <a:rPr lang="pl-PL" sz="11200" dirty="0"/>
              <a:t> siarkowy </a:t>
            </a:r>
            <a:r>
              <a:rPr lang="pl-PL" sz="11200" i="1" dirty="0" err="1"/>
              <a:t>Laetiporus</a:t>
            </a:r>
            <a:r>
              <a:rPr lang="pl-PL" sz="11200" i="1" dirty="0"/>
              <a:t> </a:t>
            </a:r>
            <a:r>
              <a:rPr lang="pl-PL" sz="11200" i="1" dirty="0" err="1"/>
              <a:t>sulfureus</a:t>
            </a:r>
            <a:r>
              <a:rPr lang="pl-PL" sz="11200" dirty="0"/>
              <a:t>: różne liściaste – dęby, buki, jabłonie, topole, wierzby</a:t>
            </a:r>
          </a:p>
          <a:p>
            <a:r>
              <a:rPr lang="pl-PL" sz="11200" dirty="0" err="1"/>
              <a:t>Pniareczka</a:t>
            </a:r>
            <a:r>
              <a:rPr lang="pl-PL" sz="11200" dirty="0"/>
              <a:t> różowa </a:t>
            </a:r>
            <a:r>
              <a:rPr lang="pl-PL" sz="11200" i="1" dirty="0" err="1"/>
              <a:t>Rhodofomes</a:t>
            </a:r>
            <a:r>
              <a:rPr lang="pl-PL" sz="11200" i="1" dirty="0"/>
              <a:t> </a:t>
            </a:r>
            <a:r>
              <a:rPr lang="pl-PL" sz="11200" i="1" dirty="0" err="1"/>
              <a:t>roseus</a:t>
            </a:r>
            <a:r>
              <a:rPr lang="pl-PL" sz="11200" dirty="0"/>
              <a:t>: - świerk</a:t>
            </a:r>
          </a:p>
          <a:p>
            <a:pPr marL="457200" lvl="1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8626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CBE74C-C7B7-38E5-081D-9AB96E442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Bronimy honoru hub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C43776-B350-95EE-EA95-433808A26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68" y="1868424"/>
            <a:ext cx="11585448" cy="4251960"/>
          </a:xfrm>
        </p:spPr>
        <p:txBody>
          <a:bodyPr>
            <a:noAutofit/>
          </a:bodyPr>
          <a:lstStyle/>
          <a:p>
            <a:r>
              <a:rPr lang="pl-PL" sz="2400" dirty="0" err="1"/>
              <a:t>Błyskoporek</a:t>
            </a:r>
            <a:r>
              <a:rPr lang="pl-PL" sz="2400" dirty="0"/>
              <a:t> podkorowy </a:t>
            </a:r>
            <a:r>
              <a:rPr lang="pl-PL" sz="2400" i="1" dirty="0" err="1"/>
              <a:t>Inonotus</a:t>
            </a:r>
            <a:r>
              <a:rPr lang="pl-PL" sz="2400" i="1" dirty="0"/>
              <a:t> </a:t>
            </a:r>
            <a:r>
              <a:rPr lang="pl-PL" sz="2400" i="1" dirty="0" err="1"/>
              <a:t>obliquus</a:t>
            </a:r>
            <a:r>
              <a:rPr lang="pl-PL" sz="2400" i="1" dirty="0"/>
              <a:t>- </a:t>
            </a:r>
            <a:r>
              <a:rPr lang="pl-PL" sz="2400" dirty="0"/>
              <a:t>grzyb przeciwnowotworowy</a:t>
            </a:r>
          </a:p>
          <a:p>
            <a:r>
              <a:rPr lang="pl-PL" sz="2400" dirty="0" err="1"/>
              <a:t>Hubiak</a:t>
            </a:r>
            <a:r>
              <a:rPr lang="pl-PL" sz="2400" dirty="0"/>
              <a:t> pospolity </a:t>
            </a:r>
            <a:r>
              <a:rPr lang="pl-PL" sz="2400" i="1" dirty="0" err="1"/>
              <a:t>Fomes</a:t>
            </a:r>
            <a:r>
              <a:rPr lang="pl-PL" sz="2400" i="1" dirty="0"/>
              <a:t> </a:t>
            </a:r>
            <a:r>
              <a:rPr lang="pl-PL" sz="2400" i="1" dirty="0" err="1"/>
              <a:t>fomentarius</a:t>
            </a:r>
            <a:r>
              <a:rPr lang="pl-PL" sz="2400" i="1" dirty="0"/>
              <a:t> </a:t>
            </a:r>
            <a:r>
              <a:rPr lang="pl-PL" sz="2400" dirty="0"/>
              <a:t>– hubka do rozpalania ognia, materiał na kapelusze</a:t>
            </a:r>
          </a:p>
          <a:p>
            <a:r>
              <a:rPr lang="pl-PL" sz="2400" dirty="0"/>
              <a:t>Gmatwek dębowy </a:t>
            </a:r>
            <a:r>
              <a:rPr lang="pl-PL" sz="2400" i="1" dirty="0" err="1"/>
              <a:t>Daedalea</a:t>
            </a:r>
            <a:r>
              <a:rPr lang="pl-PL" sz="2400" i="1" dirty="0"/>
              <a:t> </a:t>
            </a:r>
            <a:r>
              <a:rPr lang="pl-PL" sz="2400" i="1" dirty="0" err="1"/>
              <a:t>quercina</a:t>
            </a:r>
            <a:r>
              <a:rPr lang="pl-PL" sz="2400" i="1" dirty="0"/>
              <a:t> </a:t>
            </a:r>
            <a:r>
              <a:rPr lang="pl-PL" sz="2400" dirty="0"/>
              <a:t>–</a:t>
            </a:r>
            <a:r>
              <a:rPr lang="pl-PL" sz="2400" dirty="0" err="1"/>
              <a:t>przeciwkomarowy</a:t>
            </a:r>
            <a:r>
              <a:rPr lang="pl-PL" sz="2400" dirty="0"/>
              <a:t>, przeciwzapalny</a:t>
            </a:r>
          </a:p>
          <a:p>
            <a:r>
              <a:rPr lang="pl-PL" sz="2400" dirty="0" err="1"/>
              <a:t>Gmatwica</a:t>
            </a:r>
            <a:r>
              <a:rPr lang="pl-PL" sz="2400" dirty="0"/>
              <a:t> pospolita </a:t>
            </a:r>
            <a:r>
              <a:rPr lang="pl-PL" sz="2400" i="1" dirty="0" err="1"/>
              <a:t>Daedaleopsis</a:t>
            </a:r>
            <a:r>
              <a:rPr lang="pl-PL" sz="2400" i="1" dirty="0"/>
              <a:t> </a:t>
            </a:r>
            <a:r>
              <a:rPr lang="pl-PL" sz="2400" i="1" dirty="0" err="1"/>
              <a:t>confragosa</a:t>
            </a:r>
            <a:r>
              <a:rPr lang="pl-PL" sz="2400" i="1" dirty="0"/>
              <a:t>- </a:t>
            </a:r>
            <a:r>
              <a:rPr lang="pl-PL" sz="2400" dirty="0"/>
              <a:t>siedlisko dla owadów  (54 gat. chrząszczy)</a:t>
            </a:r>
          </a:p>
          <a:p>
            <a:r>
              <a:rPr lang="pl-PL" sz="2400" dirty="0"/>
              <a:t>Wrośniak pospolity </a:t>
            </a:r>
            <a:r>
              <a:rPr lang="pl-PL" sz="2400" i="1" dirty="0" err="1"/>
              <a:t>Trametes</a:t>
            </a:r>
            <a:r>
              <a:rPr lang="pl-PL" sz="2400" i="1" dirty="0"/>
              <a:t> </a:t>
            </a:r>
            <a:r>
              <a:rPr lang="pl-PL" sz="2400" i="1" dirty="0" err="1"/>
              <a:t>versicolor</a:t>
            </a:r>
            <a:r>
              <a:rPr lang="pl-PL" sz="2400" dirty="0"/>
              <a:t> –</a:t>
            </a:r>
            <a:r>
              <a:rPr lang="pl-PL" sz="2400" dirty="0" err="1"/>
              <a:t>przeciwowotworowy</a:t>
            </a:r>
            <a:endParaRPr lang="pl-PL" sz="2400" dirty="0"/>
          </a:p>
          <a:p>
            <a:r>
              <a:rPr lang="pl-PL" sz="2400" dirty="0" err="1"/>
              <a:t>Żółciak</a:t>
            </a:r>
            <a:r>
              <a:rPr lang="pl-PL" sz="2400" dirty="0"/>
              <a:t> siarkowy </a:t>
            </a:r>
            <a:r>
              <a:rPr lang="pl-PL" sz="2400" i="1" dirty="0" err="1"/>
              <a:t>Laetiporus</a:t>
            </a:r>
            <a:r>
              <a:rPr lang="pl-PL" sz="2400" i="1" dirty="0"/>
              <a:t> </a:t>
            </a:r>
            <a:r>
              <a:rPr lang="pl-PL" sz="2400" i="1" dirty="0" err="1"/>
              <a:t>sulfureus</a:t>
            </a:r>
            <a:r>
              <a:rPr lang="pl-PL" sz="2400" dirty="0"/>
              <a:t> – jadalny dla ludzi, siedlisko owadów</a:t>
            </a:r>
          </a:p>
          <a:p>
            <a:r>
              <a:rPr lang="pl-PL" sz="2400" dirty="0" err="1"/>
              <a:t>Pniarek</a:t>
            </a:r>
            <a:r>
              <a:rPr lang="pl-PL" sz="2400" dirty="0"/>
              <a:t> lekarski </a:t>
            </a:r>
            <a:r>
              <a:rPr lang="pl-PL" sz="2400" i="1" dirty="0" err="1"/>
              <a:t>Laricifomes</a:t>
            </a:r>
            <a:r>
              <a:rPr lang="pl-PL" sz="2400" i="1" dirty="0"/>
              <a:t> </a:t>
            </a:r>
            <a:r>
              <a:rPr lang="pl-PL" sz="2400" i="1" dirty="0" err="1"/>
              <a:t>officilnalis</a:t>
            </a:r>
            <a:r>
              <a:rPr lang="pl-PL" sz="2400" i="1" dirty="0"/>
              <a:t> – </a:t>
            </a:r>
            <a:r>
              <a:rPr lang="pl-PL" sz="2400" dirty="0"/>
              <a:t>lek na wiele dolegliwości (stosowany przy gruźlicy, schorzeniach układu oddechowego, reumatyzmie, zawrotach głowy, dolegliwościach przewodu pokarmowego, nowotworach). W  Jakucji </a:t>
            </a:r>
            <a:r>
              <a:rPr lang="pl-PL" sz="2400" dirty="0" err="1"/>
              <a:t>pniarek</a:t>
            </a:r>
            <a:r>
              <a:rPr lang="pl-PL" sz="2400" dirty="0"/>
              <a:t> lekarski służył do produkcji mydła</a:t>
            </a:r>
            <a:endParaRPr lang="pl-PL" sz="2400" i="1" dirty="0"/>
          </a:p>
          <a:p>
            <a:pPr marL="0" indent="0">
              <a:buNone/>
            </a:pPr>
            <a:endParaRPr lang="pl-PL" sz="2400" dirty="0"/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89794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524814-310E-95BF-F840-5591F2ECA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397" y="2915220"/>
            <a:ext cx="10515600" cy="4251960"/>
          </a:xfrm>
        </p:spPr>
        <p:txBody>
          <a:bodyPr/>
          <a:lstStyle/>
          <a:p>
            <a:r>
              <a:rPr lang="pl-PL" dirty="0"/>
              <a:t>W prezentacji wykorzystano zdjęcia </a:t>
            </a:r>
          </a:p>
          <a:p>
            <a:pPr marL="0" indent="0">
              <a:buNone/>
            </a:pPr>
            <a:r>
              <a:rPr lang="pl-PL" dirty="0"/>
              <a:t>z Wikipedii na licencji CC oraz fotografie </a:t>
            </a:r>
          </a:p>
          <a:p>
            <a:pPr marL="0" indent="0">
              <a:buNone/>
            </a:pPr>
            <a:r>
              <a:rPr lang="pl-PL" dirty="0"/>
              <a:t>własne (</a:t>
            </a:r>
            <a:r>
              <a:rPr lang="pl-PL" dirty="0" err="1"/>
              <a:t>MWrzosek</a:t>
            </a:r>
            <a:r>
              <a:rPr lang="pl-PL" dirty="0"/>
              <a:t>). </a:t>
            </a:r>
          </a:p>
        </p:txBody>
      </p:sp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EE17F1FC-0226-1967-C98E-64F82F0BDE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199" y="365124"/>
          <a:ext cx="4118899" cy="5816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EE17F1FC-0226-1967-C98E-64F82F0BDE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199" y="365124"/>
                        <a:ext cx="4118899" cy="5816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9B6E6DF3-14CF-47C0-7839-D3E8FBBAC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49" y="650029"/>
            <a:ext cx="4829889" cy="184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68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69E04C-B56F-D6D2-F410-E3DC5CC4A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Warsztaty zagadnienia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725713-8A69-6A6B-22A3-E39896A0B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Moduł prezentujący huby będzie prezentował grzyby jako organizmy zdolne do rozkładu drewna, ale również innych związków, również polimerów tworzonych przez człowieka. </a:t>
            </a:r>
          </a:p>
          <a:p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Celem zajęć będzie wprowadzenie uczestników w kwestie fizjologii grzybów oraz wykazanie, że wiele cech hub może być dla człowieka przydatnych. </a:t>
            </a:r>
          </a:p>
          <a:p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Wprowadzone zostaną pojęcia brunatnej oraz białej zgnilizny i zaprezentowane grzyby </a:t>
            </a:r>
            <a:r>
              <a:rPr lang="pl-P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hubowate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dużym znaczeniu dla gospodarki człowieka dawniej i dziś – np. </a:t>
            </a:r>
            <a:r>
              <a:rPr lang="pl-P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korzeniowiec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wieloletni, wrośniak różnobarwny, </a:t>
            </a:r>
            <a:r>
              <a:rPr lang="pl-P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hubiak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pospolity czy </a:t>
            </a:r>
            <a:r>
              <a:rPr lang="pl-P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szaroporka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podpalana. </a:t>
            </a:r>
          </a:p>
          <a:p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Spodziewanym efektem po warsztatach będzie przekonanie uczestników że to co wygląda jak groźny pasożyt może mieć działanie, które człowiek może wykorzystać z korzyścią dla siebie i środowiska. 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05106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D5D498-FDBB-EE38-5F1C-B7F11CD7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to jest huba?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8F663C-29CE-BDBE-5047-9C495E0F7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• popularna nazwa owocników grzybów nadrzewnych i </a:t>
            </a:r>
            <a:r>
              <a:rPr lang="pl-PL" dirty="0" err="1"/>
              <a:t>nadrewnowych</a:t>
            </a:r>
            <a:r>
              <a:rPr lang="pl-PL" dirty="0"/>
              <a:t>. • Nie jest to definicja jednoznaczna. </a:t>
            </a:r>
          </a:p>
          <a:p>
            <a:pPr marL="0" indent="0">
              <a:buNone/>
            </a:pPr>
            <a:r>
              <a:rPr lang="pl-PL" dirty="0"/>
              <a:t>• Niektórzy autorzy za huby uważają wyłącznie owocniki zdrewniałe lub </a:t>
            </a:r>
            <a:r>
              <a:rPr lang="pl-PL" dirty="0" err="1"/>
              <a:t>korkowate</a:t>
            </a:r>
            <a:r>
              <a:rPr lang="pl-PL" dirty="0"/>
              <a:t>, inni do hub zaliczają wszystkie nadrzewne i </a:t>
            </a:r>
            <a:r>
              <a:rPr lang="pl-PL" dirty="0" err="1"/>
              <a:t>nadrewnowe</a:t>
            </a:r>
            <a:r>
              <a:rPr lang="pl-PL" dirty="0"/>
              <a:t> grzyby wielkoowocnikowe, w tym również te o owocnikach skórzastych, mięsistych, a nawet galaretowatych</a:t>
            </a:r>
          </a:p>
        </p:txBody>
      </p:sp>
    </p:spTree>
    <p:extLst>
      <p:ext uri="{BB962C8B-B14F-4D97-AF65-F5344CB8AC3E}">
        <p14:creationId xmlns:p14="http://schemas.microsoft.com/office/powerpoint/2010/main" val="3276433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5FA477-B1FC-510C-65AA-6801C2076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Nadrzewne/</a:t>
            </a:r>
            <a:r>
              <a:rPr lang="pl-PL" dirty="0" err="1"/>
              <a:t>nadrewnowe</a:t>
            </a:r>
            <a:endParaRPr lang="pl-PL" dirty="0"/>
          </a:p>
        </p:txBody>
      </p:sp>
      <p:pic>
        <p:nvPicPr>
          <p:cNvPr id="7" name="Obraz 6" descr="Obraz zawierający drzewo, zewnętrzne, grzyb, las&#10;&#10;Opis wygenerowany automatycznie">
            <a:extLst>
              <a:ext uri="{FF2B5EF4-FFF2-40B4-BE49-F238E27FC236}">
                <a16:creationId xmlns:a16="http://schemas.microsoft.com/office/drawing/2014/main" id="{658F16CC-899B-18FF-3E34-BA8A01457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1" y="1940387"/>
            <a:ext cx="5355220" cy="4252912"/>
          </a:xfrm>
          <a:prstGeom prst="rect">
            <a:avLst/>
          </a:prstGeom>
        </p:spPr>
      </p:pic>
      <p:pic>
        <p:nvPicPr>
          <p:cNvPr id="11" name="Symbol zastępczy zawartości 10" descr="Obraz zawierający kanapka, grzyb, chleb, krojone&#10;&#10;Opis wygenerowany automatycznie">
            <a:extLst>
              <a:ext uri="{FF2B5EF4-FFF2-40B4-BE49-F238E27FC236}">
                <a16:creationId xmlns:a16="http://schemas.microsoft.com/office/drawing/2014/main" id="{CCC84FA0-ECDD-CEA1-274C-A2CE2C1C8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51" y="1940387"/>
            <a:ext cx="5670549" cy="4252912"/>
          </a:xfrm>
        </p:spPr>
      </p:pic>
    </p:spTree>
    <p:extLst>
      <p:ext uri="{BB962C8B-B14F-4D97-AF65-F5344CB8AC3E}">
        <p14:creationId xmlns:p14="http://schemas.microsoft.com/office/powerpoint/2010/main" val="2785842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073004-AE17-7B54-8B31-A84003A3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Skórzaste, </a:t>
            </a:r>
            <a:r>
              <a:rPr lang="pl-PL" dirty="0" err="1"/>
              <a:t>miesiste</a:t>
            </a:r>
            <a:r>
              <a:rPr lang="pl-PL" dirty="0"/>
              <a:t>, galaretowate</a:t>
            </a:r>
          </a:p>
        </p:txBody>
      </p:sp>
      <p:pic>
        <p:nvPicPr>
          <p:cNvPr id="5" name="Symbol zastępczy zawartości 4" descr="Obraz zawierający zewnętrzne, grzyb, zamknąć&#10;&#10;Opis wygenerowany automatycznie">
            <a:extLst>
              <a:ext uri="{FF2B5EF4-FFF2-40B4-BE49-F238E27FC236}">
                <a16:creationId xmlns:a16="http://schemas.microsoft.com/office/drawing/2014/main" id="{DFCA4C32-A21A-A5AE-FAB3-93A2C3586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25" y="1928813"/>
            <a:ext cx="5670549" cy="4252912"/>
          </a:xfrm>
        </p:spPr>
      </p:pic>
      <p:pic>
        <p:nvPicPr>
          <p:cNvPr id="7" name="Obraz 6" descr="Obraz zawierający drzewo, grzyb, zewnętrzne&#10;&#10;Opis wygenerowany automatycznie">
            <a:extLst>
              <a:ext uri="{FF2B5EF4-FFF2-40B4-BE49-F238E27FC236}">
                <a16:creationId xmlns:a16="http://schemas.microsoft.com/office/drawing/2014/main" id="{358E2CCA-2708-B90C-0572-A48E97F17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812"/>
            <a:ext cx="4074289" cy="4252911"/>
          </a:xfrm>
          <a:prstGeom prst="rect">
            <a:avLst/>
          </a:prstGeom>
        </p:spPr>
      </p:pic>
      <p:pic>
        <p:nvPicPr>
          <p:cNvPr id="10" name="Symbol zastępczy zawartości 4" descr="Obraz zawierający grzyb, skała, zewnętrzne, kamień&#10;&#10;Opis wygenerowany automatycznie">
            <a:extLst>
              <a:ext uri="{FF2B5EF4-FFF2-40B4-BE49-F238E27FC236}">
                <a16:creationId xmlns:a16="http://schemas.microsoft.com/office/drawing/2014/main" id="{DD607433-DC00-ECF5-A716-62277D34E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591" y="1928812"/>
            <a:ext cx="4286409" cy="425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46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ED2713D-4A89-C0E8-8EF9-8641D1798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2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B928EF1-0B36-58DB-0919-BA41E68F2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SkA,d siE, biora, huby?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6F36F67-6294-2FE2-BE61-06EC2B12A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717" y="0"/>
            <a:ext cx="27717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94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ED2713D-4A89-C0E8-8EF9-8641D1798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23" b="1"/>
          <a:stretch/>
        </p:blipFill>
        <p:spPr>
          <a:xfrm>
            <a:off x="-49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B928EF1-0B36-58DB-0919-BA41E68F2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SkA,d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siE</a:t>
            </a:r>
            <a:r>
              <a:rPr lang="en-US" sz="4800" dirty="0">
                <a:solidFill>
                  <a:schemeClr val="bg1"/>
                </a:solidFill>
              </a:rPr>
              <a:t>, </a:t>
            </a:r>
            <a:r>
              <a:rPr lang="en-US" sz="4800" dirty="0" err="1">
                <a:solidFill>
                  <a:schemeClr val="bg1"/>
                </a:solidFill>
              </a:rPr>
              <a:t>biora</a:t>
            </a:r>
            <a:r>
              <a:rPr lang="en-US" sz="4800" dirty="0">
                <a:solidFill>
                  <a:schemeClr val="bg1"/>
                </a:solidFill>
              </a:rPr>
              <a:t>, </a:t>
            </a:r>
            <a:r>
              <a:rPr lang="en-US" sz="4800" dirty="0" err="1">
                <a:solidFill>
                  <a:schemeClr val="bg1"/>
                </a:solidFill>
              </a:rPr>
              <a:t>huby</a:t>
            </a:r>
            <a:r>
              <a:rPr lang="en-US" sz="4800" dirty="0">
                <a:solidFill>
                  <a:schemeClr val="bg1"/>
                </a:solidFill>
                <a:highlight>
                  <a:srgbClr val="800000"/>
                </a:highlight>
              </a:rPr>
              <a:t>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DF5C5AF-41ED-06A1-2F0A-F5A2DD48A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974" y="3172322"/>
            <a:ext cx="1038225" cy="13049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2857C866-F87A-82B2-B5FB-D5838302469A}"/>
                  </a:ext>
                </a:extLst>
              </p14:cNvPr>
              <p14:cNvContentPartPr/>
              <p14:nvPr/>
            </p14:nvContentPartPr>
            <p14:xfrm>
              <a:off x="4749125" y="3329962"/>
              <a:ext cx="360" cy="36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2857C866-F87A-82B2-B5FB-D583830246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31485" y="3311962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54E65A85-CF5C-FBDA-B868-0FFF3A79E380}"/>
              </a:ext>
            </a:extLst>
          </p:cNvPr>
          <p:cNvGrpSpPr/>
          <p:nvPr/>
        </p:nvGrpSpPr>
        <p:grpSpPr>
          <a:xfrm>
            <a:off x="3732485" y="2972482"/>
            <a:ext cx="685440" cy="498600"/>
            <a:chOff x="3732485" y="2972482"/>
            <a:chExt cx="685440" cy="4986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8" name="Pismo odręczne 7">
                  <a:extLst>
                    <a:ext uri="{FF2B5EF4-FFF2-40B4-BE49-F238E27FC236}">
                      <a16:creationId xmlns:a16="http://schemas.microsoft.com/office/drawing/2014/main" id="{6069247E-50D2-C6E5-D7B7-28C43EAD3A1D}"/>
                    </a:ext>
                  </a:extLst>
                </p14:cNvPr>
                <p14:cNvContentPartPr/>
                <p14:nvPr/>
              </p14:nvContentPartPr>
              <p14:xfrm>
                <a:off x="4271405" y="3125122"/>
                <a:ext cx="360" cy="360"/>
              </p14:xfrm>
            </p:contentPart>
          </mc:Choice>
          <mc:Fallback xmlns="">
            <p:pic>
              <p:nvPicPr>
                <p:cNvPr id="8" name="Pismo odręczne 7">
                  <a:extLst>
                    <a:ext uri="{FF2B5EF4-FFF2-40B4-BE49-F238E27FC236}">
                      <a16:creationId xmlns:a16="http://schemas.microsoft.com/office/drawing/2014/main" id="{6069247E-50D2-C6E5-D7B7-28C43EAD3A1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53765" y="310712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4281BD32-3B91-9E72-A585-81AB0803AF28}"/>
                    </a:ext>
                  </a:extLst>
                </p14:cNvPr>
                <p14:cNvContentPartPr/>
                <p14:nvPr/>
              </p14:nvContentPartPr>
              <p14:xfrm>
                <a:off x="4271405" y="3125122"/>
                <a:ext cx="146520" cy="3459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4281BD32-3B91-9E72-A585-81AB0803AF2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53765" y="3107122"/>
                  <a:ext cx="18216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B0D2F401-D5CB-98D8-1FD1-CF367C989BF2}"/>
                    </a:ext>
                  </a:extLst>
                </p14:cNvPr>
                <p14:cNvContentPartPr/>
                <p14:nvPr/>
              </p14:nvContentPartPr>
              <p14:xfrm>
                <a:off x="3732485" y="2972482"/>
                <a:ext cx="511920" cy="180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B0D2F401-D5CB-98D8-1FD1-CF367C989BF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14845" y="2954482"/>
                  <a:ext cx="54756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BA6FAB26-F3BA-B6ED-211A-D9FE1D553996}"/>
              </a:ext>
            </a:extLst>
          </p:cNvPr>
          <p:cNvGrpSpPr/>
          <p:nvPr/>
        </p:nvGrpSpPr>
        <p:grpSpPr>
          <a:xfrm>
            <a:off x="3697925" y="2744602"/>
            <a:ext cx="287280" cy="353520"/>
            <a:chOff x="3697925" y="2744602"/>
            <a:chExt cx="287280" cy="353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16" name="Pismo odręczne 15">
                  <a:extLst>
                    <a:ext uri="{FF2B5EF4-FFF2-40B4-BE49-F238E27FC236}">
                      <a16:creationId xmlns:a16="http://schemas.microsoft.com/office/drawing/2014/main" id="{1E11DFE9-C51E-73AA-0068-9F458914EF9D}"/>
                    </a:ext>
                  </a:extLst>
                </p14:cNvPr>
                <p14:cNvContentPartPr/>
                <p14:nvPr/>
              </p14:nvContentPartPr>
              <p14:xfrm>
                <a:off x="3697925" y="2744602"/>
                <a:ext cx="287280" cy="326160"/>
              </p14:xfrm>
            </p:contentPart>
          </mc:Choice>
          <mc:Fallback xmlns="">
            <p:pic>
              <p:nvPicPr>
                <p:cNvPr id="16" name="Pismo odręczne 15">
                  <a:extLst>
                    <a:ext uri="{FF2B5EF4-FFF2-40B4-BE49-F238E27FC236}">
                      <a16:creationId xmlns:a16="http://schemas.microsoft.com/office/drawing/2014/main" id="{1E11DFE9-C51E-73AA-0068-9F458914EF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79925" y="2726962"/>
                  <a:ext cx="3229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17" name="Pismo odręczne 16">
                  <a:extLst>
                    <a:ext uri="{FF2B5EF4-FFF2-40B4-BE49-F238E27FC236}">
                      <a16:creationId xmlns:a16="http://schemas.microsoft.com/office/drawing/2014/main" id="{41570CE0-C52B-7843-2208-E9D50E55B8BE}"/>
                    </a:ext>
                  </a:extLst>
                </p14:cNvPr>
                <p14:cNvContentPartPr/>
                <p14:nvPr/>
              </p14:nvContentPartPr>
              <p14:xfrm>
                <a:off x="3957485" y="3097762"/>
                <a:ext cx="360" cy="360"/>
              </p14:xfrm>
            </p:contentPart>
          </mc:Choice>
          <mc:Fallback xmlns="">
            <p:pic>
              <p:nvPicPr>
                <p:cNvPr id="17" name="Pismo odręczne 16">
                  <a:extLst>
                    <a:ext uri="{FF2B5EF4-FFF2-40B4-BE49-F238E27FC236}">
                      <a16:creationId xmlns:a16="http://schemas.microsoft.com/office/drawing/2014/main" id="{41570CE0-C52B-7843-2208-E9D50E55B8B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939485" y="307976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18" name="Pismo odręczne 17">
                  <a:extLst>
                    <a:ext uri="{FF2B5EF4-FFF2-40B4-BE49-F238E27FC236}">
                      <a16:creationId xmlns:a16="http://schemas.microsoft.com/office/drawing/2014/main" id="{54743EC3-34B8-9C9A-66EE-1CB08CB85282}"/>
                    </a:ext>
                  </a:extLst>
                </p14:cNvPr>
                <p14:cNvContentPartPr/>
                <p14:nvPr/>
              </p14:nvContentPartPr>
              <p14:xfrm>
                <a:off x="3957485" y="3060682"/>
                <a:ext cx="360" cy="37440"/>
              </p14:xfrm>
            </p:contentPart>
          </mc:Choice>
          <mc:Fallback xmlns="">
            <p:pic>
              <p:nvPicPr>
                <p:cNvPr id="18" name="Pismo odręczne 17">
                  <a:extLst>
                    <a:ext uri="{FF2B5EF4-FFF2-40B4-BE49-F238E27FC236}">
                      <a16:creationId xmlns:a16="http://schemas.microsoft.com/office/drawing/2014/main" id="{54743EC3-34B8-9C9A-66EE-1CB08CB8528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939485" y="3043042"/>
                  <a:ext cx="36000" cy="7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4A1FFF06-B5FB-5FBD-EA1A-97575240F583}"/>
                  </a:ext>
                </a:extLst>
              </p14:cNvPr>
              <p14:cNvContentPartPr/>
              <p14:nvPr/>
            </p14:nvContentPartPr>
            <p14:xfrm>
              <a:off x="996125" y="3725602"/>
              <a:ext cx="360" cy="360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4A1FFF06-B5FB-5FBD-EA1A-97575240F58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78125" y="37076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DD10A79D-B9BB-F7E2-66B7-918ED53CA100}"/>
                  </a:ext>
                </a:extLst>
              </p14:cNvPr>
              <p14:cNvContentPartPr/>
              <p14:nvPr/>
            </p14:nvContentPartPr>
            <p14:xfrm>
              <a:off x="7533005" y="3206482"/>
              <a:ext cx="360" cy="360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DD10A79D-B9BB-F7E2-66B7-918ED53CA10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15365" y="31888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2E86A4D3-5FA4-2BE3-9A4F-D2B5BD390AFA}"/>
                  </a:ext>
                </a:extLst>
              </p14:cNvPr>
              <p14:cNvContentPartPr/>
              <p14:nvPr/>
            </p14:nvContentPartPr>
            <p14:xfrm>
              <a:off x="1064165" y="3793642"/>
              <a:ext cx="360" cy="360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2E86A4D3-5FA4-2BE3-9A4F-D2B5BD390AF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46165" y="37756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008044F9-D8FD-AE6D-9283-0EAFACFFAA1B}"/>
                  </a:ext>
                </a:extLst>
              </p14:cNvPr>
              <p14:cNvContentPartPr/>
              <p14:nvPr/>
            </p14:nvContentPartPr>
            <p14:xfrm>
              <a:off x="11549132" y="3699249"/>
              <a:ext cx="360" cy="360"/>
            </p14:xfrm>
          </p:contentPart>
        </mc:Choice>
        <mc:Fallback xmlns=""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008044F9-D8FD-AE6D-9283-0EAFACFFAA1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531492" y="3681249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Błyskawica 27">
            <a:extLst>
              <a:ext uri="{FF2B5EF4-FFF2-40B4-BE49-F238E27FC236}">
                <a16:creationId xmlns:a16="http://schemas.microsoft.com/office/drawing/2014/main" id="{65879B1B-3202-E624-B934-7E4C3626ECE6}"/>
              </a:ext>
            </a:extLst>
          </p:cNvPr>
          <p:cNvSpPr/>
          <p:nvPr/>
        </p:nvSpPr>
        <p:spPr>
          <a:xfrm rot="3779618">
            <a:off x="4425091" y="1264116"/>
            <a:ext cx="1545785" cy="893901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Błyskawica 28">
            <a:extLst>
              <a:ext uri="{FF2B5EF4-FFF2-40B4-BE49-F238E27FC236}">
                <a16:creationId xmlns:a16="http://schemas.microsoft.com/office/drawing/2014/main" id="{53F0B4DB-9F6C-9011-3844-BF40CABAED60}"/>
              </a:ext>
            </a:extLst>
          </p:cNvPr>
          <p:cNvSpPr/>
          <p:nvPr/>
        </p:nvSpPr>
        <p:spPr>
          <a:xfrm>
            <a:off x="3138985" y="5046933"/>
            <a:ext cx="1545785" cy="614745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1" name="Grafika 30" descr="Insekt z wypełnieniem pełnym">
            <a:extLst>
              <a:ext uri="{FF2B5EF4-FFF2-40B4-BE49-F238E27FC236}">
                <a16:creationId xmlns:a16="http://schemas.microsoft.com/office/drawing/2014/main" id="{47F6E2C3-3AAC-B359-309B-DEEF68F77A4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991374" y="39245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9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690F1B-7596-EF85-DC37-7B6D1373A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Atak przez uszkodzenie korony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FD426D4-7F83-4339-F0A3-18EF486C38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51" y="2190799"/>
            <a:ext cx="5736101" cy="430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450D96E-B076-D8D3-A769-152B5DA2A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52" y="2190799"/>
            <a:ext cx="5736102" cy="430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58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78207D-FB45-6D49-E5EF-F28A0B82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84" y="887448"/>
            <a:ext cx="7147372" cy="761037"/>
          </a:xfrm>
        </p:spPr>
        <p:txBody>
          <a:bodyPr>
            <a:normAutofit fontScale="90000"/>
          </a:bodyPr>
          <a:lstStyle/>
          <a:p>
            <a:r>
              <a:rPr lang="pl-PL" dirty="0"/>
              <a:t>Atak od </a:t>
            </a:r>
            <a:r>
              <a:rPr lang="pl-PL" dirty="0" err="1"/>
              <a:t>doLu</a:t>
            </a:r>
            <a:r>
              <a:rPr lang="pl-PL" dirty="0"/>
              <a:t>, od korzenia</a:t>
            </a:r>
          </a:p>
        </p:txBody>
      </p:sp>
      <p:pic>
        <p:nvPicPr>
          <p:cNvPr id="2050" name="Picture 2" descr="Basidiomycota aphyllophorales">
            <a:extLst>
              <a:ext uri="{FF2B5EF4-FFF2-40B4-BE49-F238E27FC236}">
                <a16:creationId xmlns:a16="http://schemas.microsoft.com/office/drawing/2014/main" id="{F4AE1477-B553-41A4-A25F-C475D6B8D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3" y="2474530"/>
            <a:ext cx="5179255" cy="34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449 Rotten Heart Stock Photos and Images - 123RF">
            <a:extLst>
              <a:ext uri="{FF2B5EF4-FFF2-40B4-BE49-F238E27FC236}">
                <a16:creationId xmlns:a16="http://schemas.microsoft.com/office/drawing/2014/main" id="{A570551D-437B-745B-8C9E-2346267242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315" y="2474530"/>
            <a:ext cx="5244032" cy="349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8D05C66-A2BF-E78D-14CC-411D63FC4CDC}"/>
              </a:ext>
            </a:extLst>
          </p:cNvPr>
          <p:cNvSpPr txBox="1"/>
          <p:nvPr/>
        </p:nvSpPr>
        <p:spPr>
          <a:xfrm>
            <a:off x="3048000" y="32473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,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3A57CFA-2EF5-A515-149A-92C18D0D5CA9}"/>
              </a:ext>
            </a:extLst>
          </p:cNvPr>
          <p:cNvSpPr txBox="1"/>
          <p:nvPr/>
        </p:nvSpPr>
        <p:spPr>
          <a:xfrm>
            <a:off x="2214904" y="932791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461038282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301B28"/>
      </a:dk2>
      <a:lt2>
        <a:srgbClr val="F0F3F3"/>
      </a:lt2>
      <a:accent1>
        <a:srgbClr val="C34D66"/>
      </a:accent1>
      <a:accent2>
        <a:srgbClr val="B13B86"/>
      </a:accent2>
      <a:accent3>
        <a:srgbClr val="BE4DC3"/>
      </a:accent3>
      <a:accent4>
        <a:srgbClr val="7A3BB1"/>
      </a:accent4>
      <a:accent5>
        <a:srgbClr val="5B4DC3"/>
      </a:accent5>
      <a:accent6>
        <a:srgbClr val="3B5EB1"/>
      </a:accent6>
      <a:hlink>
        <a:srgbClr val="7757C7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489</Words>
  <Application>Microsoft Office PowerPoint</Application>
  <PresentationFormat>Panoramiczny</PresentationFormat>
  <Paragraphs>57</Paragraphs>
  <Slides>18</Slides>
  <Notes>0</Notes>
  <HiddenSlides>0</HiddenSlides>
  <MMClips>1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4" baseType="lpstr">
      <vt:lpstr>Arial</vt:lpstr>
      <vt:lpstr>Calibri</vt:lpstr>
      <vt:lpstr>The Hand Bold</vt:lpstr>
      <vt:lpstr>The Serif Hand Black</vt:lpstr>
      <vt:lpstr>SketchyVTI</vt:lpstr>
      <vt:lpstr>PDF</vt:lpstr>
      <vt:lpstr>huba</vt:lpstr>
      <vt:lpstr>Warsztaty zagadnienia</vt:lpstr>
      <vt:lpstr>Co to jest huba?</vt:lpstr>
      <vt:lpstr>Nadrzewne/nadrewnowe</vt:lpstr>
      <vt:lpstr>Skórzaste, miesiste, galaretowate</vt:lpstr>
      <vt:lpstr>SkA,d siE, biora, huby?</vt:lpstr>
      <vt:lpstr>SkA,d siE, biora, huby?</vt:lpstr>
      <vt:lpstr>Atak przez uszkodzenie korony</vt:lpstr>
      <vt:lpstr>Atak od doLu, od korzenia</vt:lpstr>
      <vt:lpstr>Co sie, przenosi? Co dokonuje ataku?</vt:lpstr>
      <vt:lpstr>Gdzie tworza, sie, zarodniki?</vt:lpstr>
      <vt:lpstr>Zla HUBA?</vt:lpstr>
      <vt:lpstr>Rozklad bruntany</vt:lpstr>
      <vt:lpstr>RozkLad bialy</vt:lpstr>
      <vt:lpstr>Huba pozytki</vt:lpstr>
      <vt:lpstr>Który grzyb na którym drzewie? </vt:lpstr>
      <vt:lpstr>Bronimy honoru hub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huba</dc:title>
  <dc:creator>Marta Wrzosek</dc:creator>
  <cp:lastModifiedBy>Marta Wrzosek</cp:lastModifiedBy>
  <cp:revision>14</cp:revision>
  <dcterms:created xsi:type="dcterms:W3CDTF">2022-07-11T18:58:29Z</dcterms:created>
  <dcterms:modified xsi:type="dcterms:W3CDTF">2022-12-27T16:02:21Z</dcterms:modified>
</cp:coreProperties>
</file>